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65" r:id="rId2"/>
  </p:sldMasterIdLst>
  <p:notesMasterIdLst>
    <p:notesMasterId r:id="rId10"/>
  </p:notesMasterIdLst>
  <p:handoutMasterIdLst>
    <p:handoutMasterId r:id="rId11"/>
  </p:handoutMasterIdLst>
  <p:sldIdLst>
    <p:sldId id="256" r:id="rId3"/>
    <p:sldId id="439" r:id="rId4"/>
    <p:sldId id="436" r:id="rId5"/>
    <p:sldId id="438" r:id="rId6"/>
    <p:sldId id="437" r:id="rId7"/>
    <p:sldId id="433" r:id="rId8"/>
    <p:sldId id="432" r:id="rId9"/>
  </p:sldIdLst>
  <p:sldSz cx="9144000" cy="5143500" type="screen16x9"/>
  <p:notesSz cx="6797675" cy="9928225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4" userDrawn="1">
          <p15:clr>
            <a:srgbClr val="A4A3A4"/>
          </p15:clr>
        </p15:guide>
        <p15:guide id="2" pos="1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5BC"/>
    <a:srgbClr val="002E5E"/>
    <a:srgbClr val="8395A0"/>
    <a:srgbClr val="092956"/>
    <a:srgbClr val="DB2C23"/>
    <a:srgbClr val="E62E25"/>
    <a:srgbClr val="E55225"/>
    <a:srgbClr val="ED1C24"/>
    <a:srgbClr val="195AA8"/>
    <a:srgbClr val="5FB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4673" autoAdjust="0"/>
  </p:normalViewPr>
  <p:slideViewPr>
    <p:cSldViewPr snapToGrid="0" snapToObjects="1">
      <p:cViewPr varScale="1">
        <p:scale>
          <a:sx n="137" d="100"/>
          <a:sy n="137" d="100"/>
        </p:scale>
        <p:origin x="120" y="246"/>
      </p:cViewPr>
      <p:guideLst>
        <p:guide orient="horz" pos="554"/>
        <p:guide pos="1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Консультация представителей РЭЦ за рубежом</c:v>
                </c:pt>
                <c:pt idx="1">
                  <c:v>Поиск покупателей</c:v>
                </c:pt>
                <c:pt idx="2">
                  <c:v>Консультация по сертификации</c:v>
                </c:pt>
                <c:pt idx="3">
                  <c:v>Компенсация затрат на транспортировку АПК</c:v>
                </c:pt>
                <c:pt idx="4">
                  <c:v>Консультация по интернет-торговле</c:v>
                </c:pt>
                <c:pt idx="5">
                  <c:v>Участие в выставках и бизнес-миссиях</c:v>
                </c:pt>
                <c:pt idx="6">
                  <c:v>Консультация по логистике </c:v>
                </c:pt>
                <c:pt idx="7">
                  <c:v>Компенсация сертификации продукции АПК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48</c:v>
                </c:pt>
                <c:pt idx="1">
                  <c:v>37</c:v>
                </c:pt>
                <c:pt idx="2">
                  <c:v>16</c:v>
                </c:pt>
                <c:pt idx="3">
                  <c:v>13</c:v>
                </c:pt>
                <c:pt idx="4">
                  <c:v>12</c:v>
                </c:pt>
                <c:pt idx="5">
                  <c:v>11</c:v>
                </c:pt>
                <c:pt idx="6">
                  <c:v>8</c:v>
                </c:pt>
                <c:pt idx="7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52040176"/>
        <c:axId val="252040736"/>
      </c:barChart>
      <c:catAx>
        <c:axId val="2520401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2040736"/>
        <c:crosses val="autoZero"/>
        <c:auto val="1"/>
        <c:lblAlgn val="ctr"/>
        <c:lblOffset val="100"/>
        <c:noMultiLvlLbl val="0"/>
      </c:catAx>
      <c:valAx>
        <c:axId val="252040736"/>
        <c:scaling>
          <c:orientation val="minMax"/>
          <c:max val="5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2040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Лист1!$A$2:$A$17</c:f>
              <c:strCache>
                <c:ptCount val="16"/>
                <c:pt idx="0">
                  <c:v>Ставрополь</c:v>
                </c:pt>
                <c:pt idx="1">
                  <c:v>Георгиевск</c:v>
                </c:pt>
                <c:pt idx="2">
                  <c:v>Шпаковский</c:v>
                </c:pt>
                <c:pt idx="3">
                  <c:v>Буденновский</c:v>
                </c:pt>
                <c:pt idx="4">
                  <c:v>Железноводск</c:v>
                </c:pt>
                <c:pt idx="5">
                  <c:v>Невинномысск</c:v>
                </c:pt>
                <c:pt idx="6">
                  <c:v>Новоалександровский</c:v>
                </c:pt>
                <c:pt idx="7">
                  <c:v>Предгорный</c:v>
                </c:pt>
                <c:pt idx="8">
                  <c:v>Пятигорск</c:v>
                </c:pt>
                <c:pt idx="9">
                  <c:v>Александровский</c:v>
                </c:pt>
                <c:pt idx="10">
                  <c:v>Изобильненский</c:v>
                </c:pt>
                <c:pt idx="11">
                  <c:v>Ипатовский</c:v>
                </c:pt>
                <c:pt idx="12">
                  <c:v>Кисловодск</c:v>
                </c:pt>
                <c:pt idx="13">
                  <c:v>Кировский</c:v>
                </c:pt>
                <c:pt idx="14">
                  <c:v>Левокумский</c:v>
                </c:pt>
                <c:pt idx="15">
                  <c:v>Минераловодский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27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CA204-08E7-4E99-BC8C-7D73603BD0FF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40942-C3DA-46C5-B31C-9AA0C843B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153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86BB7-DDE2-A849-B760-467AC5F37E6F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F527D-3623-DB4D-8590-256509ED18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04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F527D-3623-DB4D-8590-256509ED18D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26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F527D-3623-DB4D-8590-256509ED18D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39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F527D-3623-DB4D-8590-256509ED18D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478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598617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39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00154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88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7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7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257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ый треугольник 7"/>
          <p:cNvSpPr/>
          <p:nvPr userDrawn="1"/>
        </p:nvSpPr>
        <p:spPr>
          <a:xfrm flipH="1">
            <a:off x="2354977" y="1566021"/>
            <a:ext cx="6789027" cy="357748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711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7890213" y="423358"/>
            <a:ext cx="917193" cy="6232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04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ый треугольник 7"/>
          <p:cNvSpPr/>
          <p:nvPr userDrawn="1"/>
        </p:nvSpPr>
        <p:spPr>
          <a:xfrm rot="10800000" flipH="1">
            <a:off x="0" y="3"/>
            <a:ext cx="4388554" cy="2049641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ый треугольник 8"/>
          <p:cNvSpPr/>
          <p:nvPr userDrawn="1"/>
        </p:nvSpPr>
        <p:spPr>
          <a:xfrm flipH="1">
            <a:off x="3908777" y="2527832"/>
            <a:ext cx="5235222" cy="2615668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796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162" y="372248"/>
            <a:ext cx="6713838" cy="1557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81" y="341356"/>
            <a:ext cx="1717966" cy="50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467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598617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18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0154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398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79640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183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75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0154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6884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951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951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736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6262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817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8" y="204792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4507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901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657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00154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9641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7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7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1650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ый треугольник 7"/>
          <p:cNvSpPr/>
          <p:nvPr userDrawn="1"/>
        </p:nvSpPr>
        <p:spPr>
          <a:xfrm flipH="1">
            <a:off x="2354977" y="1566021"/>
            <a:ext cx="6789027" cy="357748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4763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ый треугольник 7"/>
          <p:cNvSpPr/>
          <p:nvPr userDrawn="1"/>
        </p:nvSpPr>
        <p:spPr>
          <a:xfrm flipH="1">
            <a:off x="2354977" y="1566021"/>
            <a:ext cx="6789027" cy="357748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1725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ый треугольник 7"/>
          <p:cNvSpPr/>
          <p:nvPr userDrawn="1"/>
        </p:nvSpPr>
        <p:spPr>
          <a:xfrm flipH="1">
            <a:off x="2354977" y="1566021"/>
            <a:ext cx="6789027" cy="357748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9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79640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17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ый треугольник 7"/>
          <p:cNvSpPr/>
          <p:nvPr userDrawn="1"/>
        </p:nvSpPr>
        <p:spPr>
          <a:xfrm flipH="1">
            <a:off x="2354977" y="1566021"/>
            <a:ext cx="6789027" cy="357748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851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ый треугольник 7"/>
          <p:cNvSpPr/>
          <p:nvPr userDrawn="1"/>
        </p:nvSpPr>
        <p:spPr>
          <a:xfrm flipH="1">
            <a:off x="2354977" y="1566021"/>
            <a:ext cx="6789027" cy="357748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1543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7890213" y="423358"/>
            <a:ext cx="917193" cy="6232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2677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ый треугольник 7"/>
          <p:cNvSpPr/>
          <p:nvPr userDrawn="1"/>
        </p:nvSpPr>
        <p:spPr>
          <a:xfrm rot="10800000" flipH="1">
            <a:off x="0" y="3"/>
            <a:ext cx="4388554" cy="2049641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ый треугольник 8"/>
          <p:cNvSpPr/>
          <p:nvPr userDrawn="1"/>
        </p:nvSpPr>
        <p:spPr>
          <a:xfrm flipH="1">
            <a:off x="3908777" y="2527832"/>
            <a:ext cx="5235222" cy="2615668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7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951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951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76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49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9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8" y="204792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60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901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0216A119-C727-BF4F-9B38-5D2378989C16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7"/>
            <a:ext cx="2133600" cy="274637"/>
          </a:xfrm>
          <a:prstGeom prst="rect">
            <a:avLst/>
          </a:prstGeom>
        </p:spPr>
        <p:txBody>
          <a:bodyPr/>
          <a:lstStyle/>
          <a:p>
            <a:fld id="{5030F7A4-69AC-5148-BF12-4D3DA86F2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4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7890213" y="423358"/>
            <a:ext cx="917193" cy="6232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61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51" r:id="rId13"/>
    <p:sldLayoutId id="2147483652" r:id="rId14"/>
    <p:sldLayoutId id="2147483801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7890213" y="423358"/>
            <a:ext cx="917193" cy="6232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17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80" r:id="rId14"/>
    <p:sldLayoutId id="2147483782" r:id="rId15"/>
    <p:sldLayoutId id="2147483783" r:id="rId16"/>
    <p:sldLayoutId id="2147483784" r:id="rId17"/>
    <p:sldLayoutId id="2147483785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exportcenter.ru/" TargetMode="External"/><Relationship Id="rId4" Type="http://schemas.openxmlformats.org/officeDocument/2006/relationships/hyperlink" Target="mailto:odarich@exportcente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 descr="1_logo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94192" cy="1112433"/>
          </a:xfrm>
          <a:prstGeom prst="rect">
            <a:avLst/>
          </a:prstGeom>
        </p:spPr>
      </p:pic>
      <p:pic>
        <p:nvPicPr>
          <p:cNvPr id="5" name="Изображение 4" descr="1_Pattern_1-01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31" r="24501"/>
          <a:stretch/>
        </p:blipFill>
        <p:spPr>
          <a:xfrm rot="5400000">
            <a:off x="4280540" y="-210496"/>
            <a:ext cx="582921" cy="91440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76091" y="1063347"/>
            <a:ext cx="566291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DB2C23"/>
                </a:solidFill>
              </a:rPr>
              <a:t>О деятельности </a:t>
            </a:r>
            <a:r>
              <a:rPr lang="ru-RU" sz="2400" b="1" dirty="0" smtClean="0">
                <a:solidFill>
                  <a:srgbClr val="DB2C23"/>
                </a:solidFill>
              </a:rPr>
              <a:t>Представительства </a:t>
            </a:r>
            <a:r>
              <a:rPr lang="ru-RU" sz="2400" b="1" dirty="0" smtClean="0">
                <a:solidFill>
                  <a:srgbClr val="DB2C23"/>
                </a:solidFill>
              </a:rPr>
              <a:t>Российского экспортного центра </a:t>
            </a:r>
            <a:r>
              <a:rPr lang="ru-RU" sz="2400" b="1" dirty="0" smtClean="0">
                <a:solidFill>
                  <a:srgbClr val="DB2C23"/>
                </a:solidFill>
              </a:rPr>
              <a:t>в Ставрополе</a:t>
            </a:r>
          </a:p>
          <a:p>
            <a:endParaRPr lang="ru-RU" b="1" dirty="0" smtClean="0">
              <a:solidFill>
                <a:srgbClr val="DB2C23"/>
              </a:solidFill>
            </a:endParaRPr>
          </a:p>
          <a:p>
            <a:endParaRPr lang="en-US" b="1" dirty="0" smtClean="0">
              <a:solidFill>
                <a:srgbClr val="002E5E"/>
              </a:solidFill>
            </a:endParaRPr>
          </a:p>
          <a:p>
            <a:r>
              <a:rPr lang="ru-RU" sz="1600" b="1" dirty="0" smtClean="0">
                <a:solidFill>
                  <a:srgbClr val="002E5E"/>
                </a:solidFill>
              </a:rPr>
              <a:t>Одарич Станислав Викторович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 smtClean="0">
              <a:solidFill>
                <a:srgbClr val="002E5E"/>
              </a:solidFill>
            </a:endParaRPr>
          </a:p>
          <a:p>
            <a:r>
              <a:rPr lang="ru-RU" sz="1600" dirty="0" smtClean="0">
                <a:solidFill>
                  <a:srgbClr val="002E5E"/>
                </a:solidFill>
              </a:rPr>
              <a:t>Клиентский менеджер Представительства РЭЦ в Ставрополе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b="1" dirty="0" smtClean="0">
              <a:solidFill>
                <a:srgbClr val="002E5E"/>
              </a:solidFill>
            </a:endParaRPr>
          </a:p>
          <a:p>
            <a:endParaRPr lang="ru-RU" b="1" dirty="0" smtClean="0">
              <a:solidFill>
                <a:srgbClr val="002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38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745922" y="1750774"/>
            <a:ext cx="3587626" cy="2368610"/>
            <a:chOff x="1055031" y="1819370"/>
            <a:chExt cx="3587626" cy="2368610"/>
          </a:xfrm>
        </p:grpSpPr>
        <p:sp>
          <p:nvSpPr>
            <p:cNvPr id="8" name="object 9"/>
            <p:cNvSpPr/>
            <p:nvPr/>
          </p:nvSpPr>
          <p:spPr>
            <a:xfrm>
              <a:off x="1075358" y="1850539"/>
              <a:ext cx="3567299" cy="233744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3750"/>
            </a:p>
          </p:txBody>
        </p:sp>
        <p:sp>
          <p:nvSpPr>
            <p:cNvPr id="9" name="object 10"/>
            <p:cNvSpPr/>
            <p:nvPr/>
          </p:nvSpPr>
          <p:spPr>
            <a:xfrm>
              <a:off x="1055031" y="1819370"/>
              <a:ext cx="3517106" cy="2287429"/>
            </a:xfrm>
            <a:custGeom>
              <a:avLst/>
              <a:gdLst/>
              <a:ahLst/>
              <a:cxnLst/>
              <a:rect l="l" t="t" r="r" b="b"/>
              <a:pathLst>
                <a:path w="4689475" h="3049904">
                  <a:moveTo>
                    <a:pt x="0" y="3049523"/>
                  </a:moveTo>
                  <a:lnTo>
                    <a:pt x="4689348" y="3049523"/>
                  </a:lnTo>
                  <a:lnTo>
                    <a:pt x="4689348" y="0"/>
                  </a:lnTo>
                  <a:lnTo>
                    <a:pt x="0" y="0"/>
                  </a:lnTo>
                  <a:lnTo>
                    <a:pt x="0" y="3049523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 sz="3750"/>
            </a:p>
          </p:txBody>
        </p:sp>
        <p:sp>
          <p:nvSpPr>
            <p:cNvPr id="10" name="object 11"/>
            <p:cNvSpPr txBox="1"/>
            <p:nvPr/>
          </p:nvSpPr>
          <p:spPr>
            <a:xfrm>
              <a:off x="1174860" y="2427113"/>
              <a:ext cx="3106150" cy="145398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215265">
                <a:spcBef>
                  <a:spcPts val="75"/>
                </a:spcBef>
              </a:pPr>
              <a:r>
                <a:rPr sz="1350" b="1" spc="-8" dirty="0">
                  <a:solidFill>
                    <a:srgbClr val="932017"/>
                  </a:solidFill>
                  <a:latin typeface="Segoe UI"/>
                  <a:cs typeface="Segoe UI"/>
                </a:rPr>
                <a:t>НЕФИНАНСОВАЯ</a:t>
              </a:r>
              <a:r>
                <a:rPr sz="1350" b="1" spc="-38" dirty="0">
                  <a:solidFill>
                    <a:srgbClr val="932017"/>
                  </a:solidFill>
                  <a:latin typeface="Segoe UI"/>
                  <a:cs typeface="Segoe UI"/>
                </a:rPr>
                <a:t> </a:t>
              </a:r>
              <a:r>
                <a:rPr sz="1350" b="1" spc="-8" dirty="0">
                  <a:solidFill>
                    <a:srgbClr val="932017"/>
                  </a:solidFill>
                  <a:latin typeface="Segoe UI"/>
                  <a:cs typeface="Segoe UI"/>
                </a:rPr>
                <a:t>ПОДДЕРЖКА</a:t>
              </a:r>
              <a:endParaRPr lang="ru-RU" sz="1350" dirty="0">
                <a:latin typeface="Segoe UI"/>
                <a:cs typeface="Segoe UI"/>
              </a:endParaRPr>
            </a:p>
            <a:p>
              <a:pPr marL="215265">
                <a:spcBef>
                  <a:spcPts val="75"/>
                </a:spcBef>
              </a:pPr>
              <a:r>
                <a:rPr sz="1200" b="1" spc="-8" dirty="0" err="1">
                  <a:solidFill>
                    <a:srgbClr val="0D2C53"/>
                  </a:solidFill>
                  <a:latin typeface="Segoe UI"/>
                  <a:cs typeface="Segoe UI"/>
                </a:rPr>
                <a:t>Образовательные</a:t>
              </a:r>
              <a:r>
                <a:rPr sz="1200" b="1" spc="-8" dirty="0">
                  <a:solidFill>
                    <a:srgbClr val="0D2C53"/>
                  </a:solidFill>
                  <a:latin typeface="Segoe UI"/>
                  <a:cs typeface="Segoe UI"/>
                </a:rPr>
                <a:t> </a:t>
              </a:r>
              <a:r>
                <a:rPr sz="1200" b="1" spc="-4" dirty="0" err="1">
                  <a:solidFill>
                    <a:srgbClr val="0D2C53"/>
                  </a:solidFill>
                  <a:latin typeface="Segoe UI"/>
                  <a:cs typeface="Segoe UI"/>
                </a:rPr>
                <a:t>услуги</a:t>
              </a:r>
              <a:endParaRPr lang="ru-RU" sz="1200" b="1" spc="-4" dirty="0">
                <a:solidFill>
                  <a:srgbClr val="0D2C53"/>
                </a:solidFill>
                <a:latin typeface="Segoe UI"/>
                <a:cs typeface="Segoe UI"/>
              </a:endParaRPr>
            </a:p>
            <a:p>
              <a:pPr marL="215265">
                <a:spcBef>
                  <a:spcPts val="75"/>
                </a:spcBef>
              </a:pPr>
              <a:r>
                <a:rPr sz="1200" b="1" spc="-4" dirty="0" err="1">
                  <a:solidFill>
                    <a:srgbClr val="0D2C53"/>
                  </a:solidFill>
                  <a:latin typeface="Segoe UI"/>
                  <a:cs typeface="Segoe UI"/>
                </a:rPr>
                <a:t>Аналитика</a:t>
              </a:r>
              <a:r>
                <a:rPr sz="1200" b="1" spc="-4" dirty="0">
                  <a:solidFill>
                    <a:srgbClr val="0D2C53"/>
                  </a:solidFill>
                  <a:latin typeface="Segoe UI"/>
                  <a:cs typeface="Segoe UI"/>
                </a:rPr>
                <a:t> и</a:t>
              </a:r>
              <a:r>
                <a:rPr sz="1200" b="1" spc="-60" dirty="0">
                  <a:solidFill>
                    <a:srgbClr val="0D2C53"/>
                  </a:solidFill>
                  <a:latin typeface="Segoe UI"/>
                  <a:cs typeface="Segoe UI"/>
                </a:rPr>
                <a:t> </a:t>
              </a:r>
              <a:r>
                <a:rPr sz="1200" b="1" spc="-4" dirty="0">
                  <a:solidFill>
                    <a:srgbClr val="0D2C53"/>
                  </a:solidFill>
                  <a:latin typeface="Segoe UI"/>
                  <a:cs typeface="Segoe UI"/>
                </a:rPr>
                <a:t>исследования</a:t>
              </a:r>
              <a:endParaRPr sz="1200" dirty="0">
                <a:latin typeface="Segoe UI"/>
                <a:cs typeface="Segoe UI"/>
              </a:endParaRPr>
            </a:p>
            <a:p>
              <a:pPr marL="9525">
                <a:spcBef>
                  <a:spcPts val="206"/>
                </a:spcBef>
              </a:pPr>
              <a:r>
                <a:rPr lang="ru-RU" sz="1200" b="1" spc="-8" dirty="0">
                  <a:solidFill>
                    <a:srgbClr val="0D2C53"/>
                  </a:solidFill>
                  <a:latin typeface="Segoe UI"/>
                  <a:cs typeface="Segoe UI"/>
                </a:rPr>
                <a:t>     </a:t>
              </a:r>
              <a:r>
                <a:rPr sz="1200" b="1" spc="-8" dirty="0" err="1">
                  <a:solidFill>
                    <a:srgbClr val="0D2C53"/>
                  </a:solidFill>
                  <a:latin typeface="Segoe UI"/>
                  <a:cs typeface="Segoe UI"/>
                </a:rPr>
                <a:t>Продвижение</a:t>
              </a:r>
              <a:r>
                <a:rPr sz="1200" b="1" spc="-8" dirty="0">
                  <a:solidFill>
                    <a:srgbClr val="0D2C53"/>
                  </a:solidFill>
                  <a:latin typeface="Segoe UI"/>
                  <a:cs typeface="Segoe UI"/>
                </a:rPr>
                <a:t> на </a:t>
              </a:r>
              <a:r>
                <a:rPr sz="1200" b="1" spc="-4" dirty="0" err="1">
                  <a:solidFill>
                    <a:srgbClr val="0D2C53"/>
                  </a:solidFill>
                  <a:latin typeface="Segoe UI"/>
                  <a:cs typeface="Segoe UI"/>
                </a:rPr>
                <a:t>внешние</a:t>
              </a:r>
              <a:r>
                <a:rPr sz="1200" b="1" spc="-8" dirty="0">
                  <a:solidFill>
                    <a:srgbClr val="0D2C53"/>
                  </a:solidFill>
                  <a:latin typeface="Segoe UI"/>
                  <a:cs typeface="Segoe UI"/>
                </a:rPr>
                <a:t> </a:t>
              </a:r>
              <a:r>
                <a:rPr sz="1200" b="1" spc="-8" dirty="0" err="1">
                  <a:solidFill>
                    <a:srgbClr val="0D2C53"/>
                  </a:solidFill>
                  <a:latin typeface="Segoe UI"/>
                  <a:cs typeface="Segoe UI"/>
                </a:rPr>
                <a:t>рынки</a:t>
              </a:r>
              <a:endParaRPr lang="ru-RU" sz="1200" dirty="0">
                <a:latin typeface="Segoe UI"/>
                <a:cs typeface="Segoe UI"/>
              </a:endParaRPr>
            </a:p>
            <a:p>
              <a:pPr marL="9525">
                <a:spcBef>
                  <a:spcPts val="206"/>
                </a:spcBef>
              </a:pPr>
              <a:r>
                <a:rPr lang="ru-RU" sz="1200" b="1" spc="-8" dirty="0">
                  <a:solidFill>
                    <a:srgbClr val="0D2C53"/>
                  </a:solidFill>
                  <a:latin typeface="Segoe UI"/>
                  <a:cs typeface="Segoe UI"/>
                </a:rPr>
                <a:t>     </a:t>
              </a:r>
              <a:r>
                <a:rPr sz="1200" b="1" spc="-8" dirty="0" err="1">
                  <a:solidFill>
                    <a:srgbClr val="0D2C53"/>
                  </a:solidFill>
                  <a:latin typeface="Segoe UI"/>
                  <a:cs typeface="Segoe UI"/>
                </a:rPr>
                <a:t>Сертификация</a:t>
              </a:r>
              <a:r>
                <a:rPr lang="ru-RU" sz="1200" b="1" spc="-8" dirty="0">
                  <a:solidFill>
                    <a:srgbClr val="0D2C53"/>
                  </a:solidFill>
                  <a:latin typeface="Segoe UI"/>
                  <a:cs typeface="Segoe UI"/>
                </a:rPr>
                <a:t> и логистика</a:t>
              </a:r>
              <a:endParaRPr sz="1200" dirty="0">
                <a:latin typeface="Segoe UI"/>
                <a:cs typeface="Segoe UI"/>
              </a:endParaRPr>
            </a:p>
            <a:p>
              <a:pPr marL="9525" marR="332423">
                <a:lnSpc>
                  <a:spcPct val="113700"/>
                </a:lnSpc>
                <a:spcBef>
                  <a:spcPts val="8"/>
                </a:spcBef>
              </a:pPr>
              <a:r>
                <a:rPr lang="ru-RU" sz="1200" b="1" spc="-8" dirty="0">
                  <a:solidFill>
                    <a:srgbClr val="0D2C53"/>
                  </a:solidFill>
                  <a:latin typeface="Segoe UI"/>
                  <a:cs typeface="Segoe UI"/>
                </a:rPr>
                <a:t>     </a:t>
              </a:r>
              <a:r>
                <a:rPr sz="1200" b="1" spc="-8" dirty="0" err="1">
                  <a:solidFill>
                    <a:srgbClr val="0D2C53"/>
                  </a:solidFill>
                  <a:latin typeface="Segoe UI"/>
                  <a:cs typeface="Segoe UI"/>
                </a:rPr>
                <a:t>Поддержка</a:t>
              </a:r>
              <a:r>
                <a:rPr sz="1200" b="1" spc="-8" dirty="0">
                  <a:solidFill>
                    <a:srgbClr val="0D2C53"/>
                  </a:solidFill>
                  <a:latin typeface="Segoe UI"/>
                  <a:cs typeface="Segoe UI"/>
                </a:rPr>
                <a:t> </a:t>
              </a:r>
              <a:r>
                <a:rPr sz="1200" b="1" spc="-11" dirty="0" err="1">
                  <a:solidFill>
                    <a:srgbClr val="0D2C53"/>
                  </a:solidFill>
                  <a:latin typeface="Segoe UI"/>
                  <a:cs typeface="Segoe UI"/>
                </a:rPr>
                <a:t>экспортных</a:t>
              </a:r>
              <a:r>
                <a:rPr sz="1200" b="1" spc="-11" dirty="0">
                  <a:solidFill>
                    <a:srgbClr val="0D2C53"/>
                  </a:solidFill>
                  <a:latin typeface="Segoe UI"/>
                  <a:cs typeface="Segoe UI"/>
                </a:rPr>
                <a:t> </a:t>
              </a:r>
              <a:r>
                <a:rPr lang="ru-RU" sz="1200" b="1" spc="-11" dirty="0" smtClean="0">
                  <a:solidFill>
                    <a:srgbClr val="0D2C53"/>
                  </a:solidFill>
                  <a:latin typeface="Segoe UI"/>
                  <a:cs typeface="Segoe UI"/>
                </a:rPr>
                <a:t>поставок</a:t>
              </a:r>
            </a:p>
            <a:p>
              <a:pPr marL="9525" marR="332423">
                <a:lnSpc>
                  <a:spcPct val="113700"/>
                </a:lnSpc>
                <a:spcBef>
                  <a:spcPts val="8"/>
                </a:spcBef>
              </a:pPr>
              <a:r>
                <a:rPr lang="ru-RU" sz="1200" b="1" spc="-11" dirty="0">
                  <a:solidFill>
                    <a:srgbClr val="0D2C53"/>
                  </a:solidFill>
                  <a:latin typeface="Segoe UI"/>
                  <a:cs typeface="Segoe UI"/>
                </a:rPr>
                <a:t> </a:t>
              </a:r>
              <a:r>
                <a:rPr lang="ru-RU" sz="1200" b="1" spc="-11" dirty="0" smtClean="0">
                  <a:solidFill>
                    <a:srgbClr val="0D2C53"/>
                  </a:solidFill>
                  <a:latin typeface="Segoe UI"/>
                  <a:cs typeface="Segoe UI"/>
                </a:rPr>
                <a:t>   </a:t>
              </a:r>
              <a:r>
                <a:rPr lang="ru-RU" sz="1200" b="1" spc="-8" dirty="0" smtClean="0">
                  <a:solidFill>
                    <a:srgbClr val="0D2C53"/>
                  </a:solidFill>
                  <a:latin typeface="Segoe UI"/>
                  <a:cs typeface="Segoe UI"/>
                </a:rPr>
                <a:t> </a:t>
              </a:r>
              <a:r>
                <a:rPr lang="ru-RU" sz="1200" b="1" spc="-8" dirty="0" err="1">
                  <a:solidFill>
                    <a:srgbClr val="0D2C53"/>
                  </a:solidFill>
                  <a:latin typeface="Segoe UI"/>
                  <a:cs typeface="Segoe UI"/>
                </a:rPr>
                <a:t>ШоуРумы</a:t>
              </a:r>
              <a:r>
                <a:rPr lang="ru-RU" sz="1200" b="1" spc="-8" dirty="0">
                  <a:solidFill>
                    <a:srgbClr val="0D2C53"/>
                  </a:solidFill>
                  <a:latin typeface="Segoe UI"/>
                  <a:cs typeface="Segoe UI"/>
                </a:rPr>
                <a:t> </a:t>
              </a:r>
              <a:r>
                <a:rPr lang="ru-RU" sz="1200" b="1" spc="-8" dirty="0" smtClean="0">
                  <a:solidFill>
                    <a:srgbClr val="0D2C53"/>
                  </a:solidFill>
                  <a:latin typeface="Segoe UI"/>
                  <a:cs typeface="Segoe UI"/>
                </a:rPr>
                <a:t>и бизнес-миссии</a:t>
              </a:r>
              <a:endParaRPr sz="1200" dirty="0">
                <a:latin typeface="Segoe UI"/>
                <a:cs typeface="Segoe UI"/>
              </a:endParaRPr>
            </a:p>
          </p:txBody>
        </p:sp>
        <p:sp>
          <p:nvSpPr>
            <p:cNvPr id="11" name="object 12"/>
            <p:cNvSpPr/>
            <p:nvPr/>
          </p:nvSpPr>
          <p:spPr>
            <a:xfrm>
              <a:off x="1128210" y="1911857"/>
              <a:ext cx="369188" cy="40919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3750"/>
            </a:p>
          </p:txBody>
        </p:sp>
        <p:sp>
          <p:nvSpPr>
            <p:cNvPr id="12" name="object 13"/>
            <p:cNvSpPr/>
            <p:nvPr/>
          </p:nvSpPr>
          <p:spPr>
            <a:xfrm>
              <a:off x="3474783" y="3742609"/>
              <a:ext cx="1014984" cy="2537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375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376403" y="594763"/>
            <a:ext cx="657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E5E"/>
                </a:solidFill>
              </a:rPr>
              <a:t>Функции РЭЦ</a:t>
            </a:r>
            <a:endParaRPr lang="ru-RU" sz="2800" b="1" dirty="0">
              <a:solidFill>
                <a:srgbClr val="002E5E"/>
              </a:solidFill>
            </a:endParaRPr>
          </a:p>
        </p:txBody>
      </p:sp>
      <p:sp>
        <p:nvSpPr>
          <p:cNvPr id="3" name="object 4"/>
          <p:cNvSpPr/>
          <p:nvPr/>
        </p:nvSpPr>
        <p:spPr>
          <a:xfrm>
            <a:off x="5194688" y="1241781"/>
            <a:ext cx="3005138" cy="1546860"/>
          </a:xfrm>
          <a:custGeom>
            <a:avLst/>
            <a:gdLst/>
            <a:ahLst/>
            <a:cxnLst/>
            <a:rect l="l" t="t" r="r" b="b"/>
            <a:pathLst>
              <a:path w="4006850" h="2062479">
                <a:moveTo>
                  <a:pt x="0" y="2061972"/>
                </a:moveTo>
                <a:lnTo>
                  <a:pt x="4006595" y="2061972"/>
                </a:lnTo>
                <a:lnTo>
                  <a:pt x="4006595" y="0"/>
                </a:lnTo>
                <a:lnTo>
                  <a:pt x="0" y="0"/>
                </a:lnTo>
                <a:lnTo>
                  <a:pt x="0" y="2061972"/>
                </a:lnTo>
                <a:close/>
              </a:path>
            </a:pathLst>
          </a:custGeom>
          <a:solidFill>
            <a:srgbClr val="375F92"/>
          </a:solidFill>
        </p:spPr>
        <p:txBody>
          <a:bodyPr wrap="square" lIns="0" tIns="0" rIns="0" bIns="0" rtlCol="0"/>
          <a:lstStyle/>
          <a:p>
            <a:endParaRPr sz="3750" dirty="0"/>
          </a:p>
        </p:txBody>
      </p:sp>
      <p:sp>
        <p:nvSpPr>
          <p:cNvPr id="4" name="object 5"/>
          <p:cNvSpPr/>
          <p:nvPr/>
        </p:nvSpPr>
        <p:spPr>
          <a:xfrm>
            <a:off x="5194688" y="1254943"/>
            <a:ext cx="3005138" cy="1546860"/>
          </a:xfrm>
          <a:custGeom>
            <a:avLst/>
            <a:gdLst/>
            <a:ahLst/>
            <a:cxnLst/>
            <a:rect l="l" t="t" r="r" b="b"/>
            <a:pathLst>
              <a:path w="4006850" h="2062479">
                <a:moveTo>
                  <a:pt x="0" y="2061972"/>
                </a:moveTo>
                <a:lnTo>
                  <a:pt x="4006595" y="2061972"/>
                </a:lnTo>
                <a:lnTo>
                  <a:pt x="4006595" y="0"/>
                </a:lnTo>
                <a:lnTo>
                  <a:pt x="0" y="0"/>
                </a:lnTo>
                <a:lnTo>
                  <a:pt x="0" y="2061972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 sz="3750"/>
          </a:p>
        </p:txBody>
      </p:sp>
      <p:sp>
        <p:nvSpPr>
          <p:cNvPr id="6" name="object 7"/>
          <p:cNvSpPr/>
          <p:nvPr/>
        </p:nvSpPr>
        <p:spPr>
          <a:xfrm>
            <a:off x="5294504" y="1329508"/>
            <a:ext cx="328136" cy="327660"/>
          </a:xfrm>
          <a:custGeom>
            <a:avLst/>
            <a:gdLst/>
            <a:ahLst/>
            <a:cxnLst/>
            <a:rect l="l" t="t" r="r" b="b"/>
            <a:pathLst>
              <a:path w="437515" h="436880">
                <a:moveTo>
                  <a:pt x="217677" y="0"/>
                </a:moveTo>
                <a:lnTo>
                  <a:pt x="173862" y="5079"/>
                </a:lnTo>
                <a:lnTo>
                  <a:pt x="132714" y="17779"/>
                </a:lnTo>
                <a:lnTo>
                  <a:pt x="95630" y="38100"/>
                </a:lnTo>
                <a:lnTo>
                  <a:pt x="63373" y="64769"/>
                </a:lnTo>
                <a:lnTo>
                  <a:pt x="36829" y="97789"/>
                </a:lnTo>
                <a:lnTo>
                  <a:pt x="16890" y="134619"/>
                </a:lnTo>
                <a:lnTo>
                  <a:pt x="4318" y="175259"/>
                </a:lnTo>
                <a:lnTo>
                  <a:pt x="0" y="219709"/>
                </a:lnTo>
                <a:lnTo>
                  <a:pt x="1270" y="242569"/>
                </a:lnTo>
                <a:lnTo>
                  <a:pt x="10159" y="284479"/>
                </a:lnTo>
                <a:lnTo>
                  <a:pt x="26924" y="323850"/>
                </a:lnTo>
                <a:lnTo>
                  <a:pt x="50546" y="358139"/>
                </a:lnTo>
                <a:lnTo>
                  <a:pt x="80390" y="388619"/>
                </a:lnTo>
                <a:lnTo>
                  <a:pt x="115315" y="411479"/>
                </a:lnTo>
                <a:lnTo>
                  <a:pt x="154685" y="427989"/>
                </a:lnTo>
                <a:lnTo>
                  <a:pt x="197357" y="436879"/>
                </a:lnTo>
                <a:lnTo>
                  <a:pt x="219709" y="436879"/>
                </a:lnTo>
                <a:lnTo>
                  <a:pt x="241934" y="435609"/>
                </a:lnTo>
                <a:lnTo>
                  <a:pt x="263651" y="433069"/>
                </a:lnTo>
                <a:lnTo>
                  <a:pt x="284606" y="426719"/>
                </a:lnTo>
                <a:lnTo>
                  <a:pt x="292633" y="424179"/>
                </a:lnTo>
                <a:lnTo>
                  <a:pt x="197993" y="424179"/>
                </a:lnTo>
                <a:lnTo>
                  <a:pt x="177546" y="420369"/>
                </a:lnTo>
                <a:lnTo>
                  <a:pt x="138810" y="408939"/>
                </a:lnTo>
                <a:lnTo>
                  <a:pt x="103758" y="389889"/>
                </a:lnTo>
                <a:lnTo>
                  <a:pt x="73278" y="364489"/>
                </a:lnTo>
                <a:lnTo>
                  <a:pt x="48132" y="334009"/>
                </a:lnTo>
                <a:lnTo>
                  <a:pt x="29082" y="299719"/>
                </a:lnTo>
                <a:lnTo>
                  <a:pt x="17018" y="260350"/>
                </a:lnTo>
                <a:lnTo>
                  <a:pt x="12700" y="219709"/>
                </a:lnTo>
                <a:lnTo>
                  <a:pt x="13715" y="198119"/>
                </a:lnTo>
                <a:lnTo>
                  <a:pt x="21844" y="157479"/>
                </a:lnTo>
                <a:lnTo>
                  <a:pt x="37464" y="120650"/>
                </a:lnTo>
                <a:lnTo>
                  <a:pt x="59562" y="87629"/>
                </a:lnTo>
                <a:lnTo>
                  <a:pt x="87502" y="59689"/>
                </a:lnTo>
                <a:lnTo>
                  <a:pt x="120269" y="38100"/>
                </a:lnTo>
                <a:lnTo>
                  <a:pt x="157099" y="22859"/>
                </a:lnTo>
                <a:lnTo>
                  <a:pt x="197357" y="13969"/>
                </a:lnTo>
                <a:lnTo>
                  <a:pt x="218312" y="12700"/>
                </a:lnTo>
                <a:lnTo>
                  <a:pt x="290830" y="12700"/>
                </a:lnTo>
                <a:lnTo>
                  <a:pt x="261874" y="3809"/>
                </a:lnTo>
                <a:lnTo>
                  <a:pt x="240029" y="1269"/>
                </a:lnTo>
                <a:lnTo>
                  <a:pt x="217677" y="0"/>
                </a:lnTo>
                <a:close/>
              </a:path>
              <a:path w="437515" h="436880">
                <a:moveTo>
                  <a:pt x="290830" y="12700"/>
                </a:moveTo>
                <a:lnTo>
                  <a:pt x="218312" y="12700"/>
                </a:lnTo>
                <a:lnTo>
                  <a:pt x="239395" y="13969"/>
                </a:lnTo>
                <a:lnTo>
                  <a:pt x="259969" y="16509"/>
                </a:lnTo>
                <a:lnTo>
                  <a:pt x="298576" y="29209"/>
                </a:lnTo>
                <a:lnTo>
                  <a:pt x="333628" y="48259"/>
                </a:lnTo>
                <a:lnTo>
                  <a:pt x="364108" y="72389"/>
                </a:lnTo>
                <a:lnTo>
                  <a:pt x="389381" y="102869"/>
                </a:lnTo>
                <a:lnTo>
                  <a:pt x="408304" y="138429"/>
                </a:lnTo>
                <a:lnTo>
                  <a:pt x="420370" y="176529"/>
                </a:lnTo>
                <a:lnTo>
                  <a:pt x="424616" y="217169"/>
                </a:lnTo>
                <a:lnTo>
                  <a:pt x="424628" y="219709"/>
                </a:lnTo>
                <a:lnTo>
                  <a:pt x="423672" y="240029"/>
                </a:lnTo>
                <a:lnTo>
                  <a:pt x="415544" y="279400"/>
                </a:lnTo>
                <a:lnTo>
                  <a:pt x="399923" y="316229"/>
                </a:lnTo>
                <a:lnTo>
                  <a:pt x="377951" y="349250"/>
                </a:lnTo>
                <a:lnTo>
                  <a:pt x="349884" y="377189"/>
                </a:lnTo>
                <a:lnTo>
                  <a:pt x="317119" y="400050"/>
                </a:lnTo>
                <a:lnTo>
                  <a:pt x="280288" y="415289"/>
                </a:lnTo>
                <a:lnTo>
                  <a:pt x="240029" y="424179"/>
                </a:lnTo>
                <a:lnTo>
                  <a:pt x="292633" y="424179"/>
                </a:lnTo>
                <a:lnTo>
                  <a:pt x="341756" y="400050"/>
                </a:lnTo>
                <a:lnTo>
                  <a:pt x="373887" y="373379"/>
                </a:lnTo>
                <a:lnTo>
                  <a:pt x="400557" y="340359"/>
                </a:lnTo>
                <a:lnTo>
                  <a:pt x="420497" y="303529"/>
                </a:lnTo>
                <a:lnTo>
                  <a:pt x="433070" y="261619"/>
                </a:lnTo>
                <a:lnTo>
                  <a:pt x="437387" y="217169"/>
                </a:lnTo>
                <a:lnTo>
                  <a:pt x="436118" y="195579"/>
                </a:lnTo>
                <a:lnTo>
                  <a:pt x="427227" y="152400"/>
                </a:lnTo>
                <a:lnTo>
                  <a:pt x="410463" y="114300"/>
                </a:lnTo>
                <a:lnTo>
                  <a:pt x="386842" y="78739"/>
                </a:lnTo>
                <a:lnTo>
                  <a:pt x="357124" y="49529"/>
                </a:lnTo>
                <a:lnTo>
                  <a:pt x="322072" y="26669"/>
                </a:lnTo>
                <a:lnTo>
                  <a:pt x="303022" y="16509"/>
                </a:lnTo>
                <a:lnTo>
                  <a:pt x="290830" y="12700"/>
                </a:lnTo>
                <a:close/>
              </a:path>
              <a:path w="437515" h="436880">
                <a:moveTo>
                  <a:pt x="219075" y="25400"/>
                </a:moveTo>
                <a:lnTo>
                  <a:pt x="180085" y="29209"/>
                </a:lnTo>
                <a:lnTo>
                  <a:pt x="126873" y="48259"/>
                </a:lnTo>
                <a:lnTo>
                  <a:pt x="82296" y="81279"/>
                </a:lnTo>
                <a:lnTo>
                  <a:pt x="48895" y="125729"/>
                </a:lnTo>
                <a:lnTo>
                  <a:pt x="34162" y="161289"/>
                </a:lnTo>
                <a:lnTo>
                  <a:pt x="25463" y="217169"/>
                </a:lnTo>
                <a:lnTo>
                  <a:pt x="25463" y="219709"/>
                </a:lnTo>
                <a:lnTo>
                  <a:pt x="29336" y="257809"/>
                </a:lnTo>
                <a:lnTo>
                  <a:pt x="48513" y="311150"/>
                </a:lnTo>
                <a:lnTo>
                  <a:pt x="81787" y="355600"/>
                </a:lnTo>
                <a:lnTo>
                  <a:pt x="126237" y="388619"/>
                </a:lnTo>
                <a:lnTo>
                  <a:pt x="198627" y="411479"/>
                </a:lnTo>
                <a:lnTo>
                  <a:pt x="238125" y="411479"/>
                </a:lnTo>
                <a:lnTo>
                  <a:pt x="275844" y="403859"/>
                </a:lnTo>
                <a:lnTo>
                  <a:pt x="290067" y="398779"/>
                </a:lnTo>
                <a:lnTo>
                  <a:pt x="199262" y="398779"/>
                </a:lnTo>
                <a:lnTo>
                  <a:pt x="164083" y="391159"/>
                </a:lnTo>
                <a:lnTo>
                  <a:pt x="116967" y="368300"/>
                </a:lnTo>
                <a:lnTo>
                  <a:pt x="78739" y="332739"/>
                </a:lnTo>
                <a:lnTo>
                  <a:pt x="51943" y="288289"/>
                </a:lnTo>
                <a:lnTo>
                  <a:pt x="38988" y="236219"/>
                </a:lnTo>
                <a:lnTo>
                  <a:pt x="38100" y="217169"/>
                </a:lnTo>
                <a:lnTo>
                  <a:pt x="39115" y="199389"/>
                </a:lnTo>
                <a:lnTo>
                  <a:pt x="52704" y="147319"/>
                </a:lnTo>
                <a:lnTo>
                  <a:pt x="79882" y="102869"/>
                </a:lnTo>
                <a:lnTo>
                  <a:pt x="118490" y="68579"/>
                </a:lnTo>
                <a:lnTo>
                  <a:pt x="165988" y="45719"/>
                </a:lnTo>
                <a:lnTo>
                  <a:pt x="219709" y="38100"/>
                </a:lnTo>
                <a:lnTo>
                  <a:pt x="287147" y="38100"/>
                </a:lnTo>
                <a:lnTo>
                  <a:pt x="276478" y="34289"/>
                </a:lnTo>
                <a:lnTo>
                  <a:pt x="258063" y="29209"/>
                </a:lnTo>
                <a:lnTo>
                  <a:pt x="238759" y="26669"/>
                </a:lnTo>
                <a:lnTo>
                  <a:pt x="219075" y="25400"/>
                </a:lnTo>
                <a:close/>
              </a:path>
              <a:path w="437515" h="436880">
                <a:moveTo>
                  <a:pt x="287147" y="38100"/>
                </a:moveTo>
                <a:lnTo>
                  <a:pt x="219709" y="38100"/>
                </a:lnTo>
                <a:lnTo>
                  <a:pt x="238125" y="39369"/>
                </a:lnTo>
                <a:lnTo>
                  <a:pt x="256158" y="41909"/>
                </a:lnTo>
                <a:lnTo>
                  <a:pt x="305561" y="60959"/>
                </a:lnTo>
                <a:lnTo>
                  <a:pt x="347090" y="91439"/>
                </a:lnTo>
                <a:lnTo>
                  <a:pt x="377951" y="133350"/>
                </a:lnTo>
                <a:lnTo>
                  <a:pt x="395731" y="182879"/>
                </a:lnTo>
                <a:lnTo>
                  <a:pt x="399287" y="219709"/>
                </a:lnTo>
                <a:lnTo>
                  <a:pt x="398272" y="238759"/>
                </a:lnTo>
                <a:lnTo>
                  <a:pt x="384682" y="289559"/>
                </a:lnTo>
                <a:lnTo>
                  <a:pt x="357504" y="334009"/>
                </a:lnTo>
                <a:lnTo>
                  <a:pt x="318897" y="369569"/>
                </a:lnTo>
                <a:lnTo>
                  <a:pt x="254253" y="396239"/>
                </a:lnTo>
                <a:lnTo>
                  <a:pt x="236220" y="398779"/>
                </a:lnTo>
                <a:lnTo>
                  <a:pt x="290067" y="398779"/>
                </a:lnTo>
                <a:lnTo>
                  <a:pt x="326517" y="379729"/>
                </a:lnTo>
                <a:lnTo>
                  <a:pt x="367664" y="341629"/>
                </a:lnTo>
                <a:lnTo>
                  <a:pt x="396621" y="294639"/>
                </a:lnTo>
                <a:lnTo>
                  <a:pt x="407924" y="257809"/>
                </a:lnTo>
                <a:lnTo>
                  <a:pt x="411987" y="219709"/>
                </a:lnTo>
                <a:lnTo>
                  <a:pt x="410972" y="199389"/>
                </a:lnTo>
                <a:lnTo>
                  <a:pt x="403478" y="161289"/>
                </a:lnTo>
                <a:lnTo>
                  <a:pt x="379095" y="110489"/>
                </a:lnTo>
                <a:lnTo>
                  <a:pt x="341883" y="69850"/>
                </a:lnTo>
                <a:lnTo>
                  <a:pt x="294258" y="40639"/>
                </a:lnTo>
                <a:lnTo>
                  <a:pt x="287147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3750"/>
          </a:p>
        </p:txBody>
      </p:sp>
      <p:sp>
        <p:nvSpPr>
          <p:cNvPr id="7" name="object 8"/>
          <p:cNvSpPr txBox="1"/>
          <p:nvPr/>
        </p:nvSpPr>
        <p:spPr>
          <a:xfrm flipH="1">
            <a:off x="5384057" y="1329508"/>
            <a:ext cx="470798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b="1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5479485" y="1350438"/>
            <a:ext cx="2631281" cy="132536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77190">
              <a:spcBef>
                <a:spcPts val="75"/>
              </a:spcBef>
            </a:pPr>
            <a:r>
              <a:rPr lang="en-US" sz="1350" b="1" spc="-8" dirty="0">
                <a:solidFill>
                  <a:srgbClr val="FFFFFF"/>
                </a:solidFill>
                <a:latin typeface="Segoe UI"/>
                <a:cs typeface="Segoe UI"/>
              </a:rPr>
              <a:t>   </a:t>
            </a:r>
            <a:r>
              <a:rPr sz="1350" b="1" spc="-8" dirty="0">
                <a:solidFill>
                  <a:srgbClr val="FFFFFF"/>
                </a:solidFill>
                <a:latin typeface="Segoe UI"/>
                <a:cs typeface="Segoe UI"/>
              </a:rPr>
              <a:t>АГЕНТСКАЯ</a:t>
            </a:r>
            <a:r>
              <a:rPr sz="1350" b="1" spc="-23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350" b="1" dirty="0">
                <a:solidFill>
                  <a:srgbClr val="FFFFFF"/>
                </a:solidFill>
                <a:latin typeface="Segoe UI"/>
                <a:cs typeface="Segoe UI"/>
              </a:rPr>
              <a:t>ФУНКЦИЯ</a:t>
            </a:r>
            <a:endParaRPr sz="1350" dirty="0">
              <a:latin typeface="Segoe UI"/>
              <a:cs typeface="Segoe UI"/>
            </a:endParaRPr>
          </a:p>
          <a:p>
            <a:pPr marL="9525"/>
            <a:endParaRPr lang="ru-RU" sz="1200" b="1" spc="-8" dirty="0" smtClean="0">
              <a:solidFill>
                <a:srgbClr val="FFFFFF"/>
              </a:solidFill>
              <a:latin typeface="Segoe UI"/>
              <a:cs typeface="Segoe UI"/>
            </a:endParaRPr>
          </a:p>
          <a:p>
            <a:pPr marL="9525"/>
            <a:r>
              <a:rPr sz="1200" b="1" spc="-8" dirty="0" smtClean="0">
                <a:solidFill>
                  <a:srgbClr val="FFFFFF"/>
                </a:solidFill>
                <a:latin typeface="Segoe UI"/>
                <a:cs typeface="Segoe UI"/>
              </a:rPr>
              <a:t>Агент </a:t>
            </a:r>
            <a:r>
              <a:rPr lang="ru-RU" sz="1200" b="1" spc="-8" dirty="0">
                <a:solidFill>
                  <a:srgbClr val="FFFFFF"/>
                </a:solidFill>
                <a:latin typeface="Segoe UI"/>
                <a:cs typeface="Segoe UI"/>
              </a:rPr>
              <a:t>Правительства РФ </a:t>
            </a:r>
            <a:r>
              <a:rPr sz="1200" b="1" spc="-4" dirty="0">
                <a:solidFill>
                  <a:srgbClr val="FFFFFF"/>
                </a:solidFill>
                <a:latin typeface="Segoe UI"/>
                <a:cs typeface="Segoe UI"/>
              </a:rPr>
              <a:t>по </a:t>
            </a:r>
            <a:r>
              <a:rPr sz="1200" b="1" spc="-8" dirty="0" err="1">
                <a:solidFill>
                  <a:srgbClr val="FFFFFF"/>
                </a:solidFill>
                <a:latin typeface="Segoe UI"/>
                <a:cs typeface="Segoe UI"/>
              </a:rPr>
              <a:t>распределению</a:t>
            </a:r>
            <a:r>
              <a:rPr sz="1200" b="1" spc="-26" dirty="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sz="1200" b="1" spc="-4" dirty="0" err="1" smtClean="0">
                <a:solidFill>
                  <a:srgbClr val="FFFFFF"/>
                </a:solidFill>
                <a:latin typeface="Segoe UI"/>
                <a:cs typeface="Segoe UI"/>
              </a:rPr>
              <a:t>субсидий</a:t>
            </a:r>
            <a:r>
              <a:rPr lang="ru-RU" sz="1200" b="1" spc="-4" dirty="0" smtClean="0">
                <a:solidFill>
                  <a:srgbClr val="FFFFFF"/>
                </a:solidFill>
                <a:latin typeface="Segoe UI"/>
                <a:cs typeface="Segoe UI"/>
              </a:rPr>
              <a:t>: </a:t>
            </a:r>
          </a:p>
          <a:p>
            <a:pPr marL="9525"/>
            <a:r>
              <a:rPr lang="ru-RU" sz="1200" b="1" spc="-4" dirty="0" smtClean="0">
                <a:solidFill>
                  <a:srgbClr val="FFFFFF"/>
                </a:solidFill>
                <a:latin typeface="Segoe UI"/>
                <a:cs typeface="Segoe UI"/>
              </a:rPr>
              <a:t>-  тран</a:t>
            </a:r>
            <a:r>
              <a:rPr lang="ru-RU" sz="1200" b="1" spc="-4" dirty="0" smtClean="0">
                <a:solidFill>
                  <a:srgbClr val="FFFFFF"/>
                </a:solidFill>
                <a:latin typeface="Segoe UI"/>
                <a:cs typeface="Segoe UI"/>
              </a:rPr>
              <a:t>спортной</a:t>
            </a:r>
          </a:p>
          <a:p>
            <a:pPr marL="180975" indent="-171450">
              <a:buFontTx/>
              <a:buChar char="-"/>
            </a:pPr>
            <a:r>
              <a:rPr lang="ru-RU" sz="1200" b="1" spc="-4" dirty="0" smtClean="0">
                <a:solidFill>
                  <a:srgbClr val="FFFFFF"/>
                </a:solidFill>
                <a:latin typeface="Segoe UI"/>
                <a:cs typeface="Segoe UI"/>
              </a:rPr>
              <a:t>на сертификацию продукции</a:t>
            </a:r>
          </a:p>
          <a:p>
            <a:pPr marL="180975" indent="-171450">
              <a:buFontTx/>
              <a:buChar char="-"/>
            </a:pPr>
            <a:r>
              <a:rPr lang="ru-RU" sz="1200" b="1" spc="-4" dirty="0" smtClean="0">
                <a:solidFill>
                  <a:srgbClr val="FFFFFF"/>
                </a:solidFill>
                <a:latin typeface="Segoe UI"/>
                <a:cs typeface="Segoe UI"/>
              </a:rPr>
              <a:t>выставочной субсидии</a:t>
            </a:r>
            <a:endParaRPr lang="ru-RU" sz="1200" b="1" spc="-4" dirty="0" smtClean="0">
              <a:solidFill>
                <a:srgbClr val="FFFFFF"/>
              </a:solidFill>
              <a:latin typeface="Segoe UI"/>
              <a:cs typeface="Segoe UI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5194688" y="3085511"/>
            <a:ext cx="3446448" cy="1859251"/>
            <a:chOff x="5319824" y="3105766"/>
            <a:chExt cx="3446448" cy="1859251"/>
          </a:xfrm>
        </p:grpSpPr>
        <p:sp>
          <p:nvSpPr>
            <p:cNvPr id="13" name="object 14"/>
            <p:cNvSpPr/>
            <p:nvPr/>
          </p:nvSpPr>
          <p:spPr>
            <a:xfrm>
              <a:off x="5395566" y="3120215"/>
              <a:ext cx="3370706" cy="184480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3750"/>
            </a:p>
          </p:txBody>
        </p:sp>
        <p:sp>
          <p:nvSpPr>
            <p:cNvPr id="14" name="object 15"/>
            <p:cNvSpPr/>
            <p:nvPr/>
          </p:nvSpPr>
          <p:spPr>
            <a:xfrm>
              <a:off x="5319824" y="3105766"/>
              <a:ext cx="3358335" cy="1781175"/>
            </a:xfrm>
            <a:custGeom>
              <a:avLst/>
              <a:gdLst/>
              <a:ahLst/>
              <a:cxnLst/>
              <a:rect l="l" t="t" r="r" b="b"/>
              <a:pathLst>
                <a:path w="4409440" h="2374900">
                  <a:moveTo>
                    <a:pt x="0" y="2374392"/>
                  </a:moveTo>
                  <a:lnTo>
                    <a:pt x="4408932" y="2374392"/>
                  </a:lnTo>
                  <a:lnTo>
                    <a:pt x="4408932" y="0"/>
                  </a:lnTo>
                  <a:lnTo>
                    <a:pt x="0" y="0"/>
                  </a:lnTo>
                  <a:lnTo>
                    <a:pt x="0" y="2374392"/>
                  </a:lnTo>
                  <a:close/>
                </a:path>
              </a:pathLst>
            </a:custGeom>
            <a:solidFill>
              <a:srgbClr val="94B3D6"/>
            </a:solidFill>
          </p:spPr>
          <p:txBody>
            <a:bodyPr wrap="square" lIns="0" tIns="0" rIns="0" bIns="0" rtlCol="0"/>
            <a:lstStyle/>
            <a:p>
              <a:endParaRPr sz="3750"/>
            </a:p>
          </p:txBody>
        </p:sp>
        <p:sp>
          <p:nvSpPr>
            <p:cNvPr id="17" name="object 18"/>
            <p:cNvSpPr/>
            <p:nvPr/>
          </p:nvSpPr>
          <p:spPr>
            <a:xfrm>
              <a:off x="5421582" y="3234401"/>
              <a:ext cx="333756" cy="31432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3750"/>
            </a:p>
          </p:txBody>
        </p:sp>
        <p:sp>
          <p:nvSpPr>
            <p:cNvPr id="18" name="object 19"/>
            <p:cNvSpPr txBox="1"/>
            <p:nvPr/>
          </p:nvSpPr>
          <p:spPr>
            <a:xfrm>
              <a:off x="5421582" y="3155984"/>
              <a:ext cx="3318674" cy="1426994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50971">
                <a:spcBef>
                  <a:spcPts val="75"/>
                </a:spcBef>
              </a:pPr>
              <a:r>
                <a:rPr lang="ru-RU" sz="1350" b="1" spc="-8" dirty="0">
                  <a:solidFill>
                    <a:srgbClr val="932017"/>
                  </a:solidFill>
                  <a:latin typeface="Segoe UI"/>
                  <a:cs typeface="Segoe UI"/>
                </a:rPr>
                <a:t>         </a:t>
              </a:r>
              <a:r>
                <a:rPr sz="1350" b="1" spc="-8" dirty="0">
                  <a:solidFill>
                    <a:srgbClr val="932017"/>
                  </a:solidFill>
                  <a:latin typeface="Segoe UI"/>
                  <a:cs typeface="Segoe UI"/>
                </a:rPr>
                <a:t>ФИНАНСОВАЯ</a:t>
              </a:r>
              <a:r>
                <a:rPr sz="1350" b="1" spc="-34" dirty="0">
                  <a:solidFill>
                    <a:srgbClr val="932017"/>
                  </a:solidFill>
                  <a:latin typeface="Segoe UI"/>
                  <a:cs typeface="Segoe UI"/>
                </a:rPr>
                <a:t> </a:t>
              </a:r>
              <a:r>
                <a:rPr sz="1350" b="1" spc="-8" dirty="0">
                  <a:solidFill>
                    <a:srgbClr val="932017"/>
                  </a:solidFill>
                  <a:latin typeface="Segoe UI"/>
                  <a:cs typeface="Segoe UI"/>
                </a:rPr>
                <a:t>ПОДДЕРЖКА</a:t>
              </a:r>
              <a:endParaRPr sz="1350" dirty="0">
                <a:latin typeface="Segoe UI"/>
                <a:cs typeface="Segoe UI"/>
              </a:endParaRPr>
            </a:p>
            <a:p>
              <a:pPr marL="9525" marR="1264444" algn="just">
                <a:lnSpc>
                  <a:spcPct val="131200"/>
                </a:lnSpc>
              </a:pPr>
              <a:endParaRPr lang="ru-RU" sz="1200" b="1" spc="-11" dirty="0" smtClean="0">
                <a:solidFill>
                  <a:srgbClr val="0D2C53"/>
                </a:solidFill>
                <a:latin typeface="Segoe UI"/>
                <a:cs typeface="Segoe UI"/>
              </a:endParaRPr>
            </a:p>
            <a:p>
              <a:pPr marL="9525" marR="1264444" algn="just">
                <a:lnSpc>
                  <a:spcPct val="131200"/>
                </a:lnSpc>
              </a:pPr>
              <a:r>
                <a:rPr lang="ru-RU" sz="1200" b="1" spc="-11" dirty="0" smtClean="0">
                  <a:solidFill>
                    <a:srgbClr val="0D2C53"/>
                  </a:solidFill>
                  <a:latin typeface="Segoe UI"/>
                  <a:cs typeface="Segoe UI"/>
                </a:rPr>
                <a:t>Кредитно-гарантийная поддержка</a:t>
              </a:r>
            </a:p>
            <a:p>
              <a:pPr marL="9525" marR="1264444" algn="just">
                <a:lnSpc>
                  <a:spcPct val="131200"/>
                </a:lnSpc>
              </a:pPr>
              <a:endParaRPr lang="ru-RU" sz="1200" b="1" spc="-11" dirty="0">
                <a:solidFill>
                  <a:srgbClr val="0D2C53"/>
                </a:solidFill>
                <a:latin typeface="Segoe UI"/>
                <a:cs typeface="Segoe UI"/>
              </a:endParaRPr>
            </a:p>
            <a:p>
              <a:pPr marL="9525" marR="1264444">
                <a:lnSpc>
                  <a:spcPct val="131200"/>
                </a:lnSpc>
              </a:pPr>
              <a:r>
                <a:rPr sz="1200" b="1" spc="-11" dirty="0" err="1">
                  <a:solidFill>
                    <a:srgbClr val="0D2C53"/>
                  </a:solidFill>
                  <a:latin typeface="Segoe UI"/>
                  <a:cs typeface="Segoe UI"/>
                </a:rPr>
                <a:t>Стра</a:t>
              </a:r>
              <a:r>
                <a:rPr lang="ru-RU" sz="1200" b="1" spc="-11" dirty="0" err="1">
                  <a:solidFill>
                    <a:srgbClr val="0D2C53"/>
                  </a:solidFill>
                  <a:latin typeface="Segoe UI"/>
                  <a:cs typeface="Segoe UI"/>
                </a:rPr>
                <a:t>хование</a:t>
              </a:r>
              <a:endParaRPr sz="1200" dirty="0">
                <a:latin typeface="Segoe UI"/>
                <a:cs typeface="Segoe UI"/>
              </a:endParaRPr>
            </a:p>
          </p:txBody>
        </p:sp>
        <p:sp>
          <p:nvSpPr>
            <p:cNvPr id="15" name="object 16"/>
            <p:cNvSpPr/>
            <p:nvPr/>
          </p:nvSpPr>
          <p:spPr>
            <a:xfrm>
              <a:off x="6833139" y="3970493"/>
              <a:ext cx="1729359" cy="19888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3750"/>
            </a:p>
          </p:txBody>
        </p:sp>
        <p:sp>
          <p:nvSpPr>
            <p:cNvPr id="16" name="object 17"/>
            <p:cNvSpPr/>
            <p:nvPr/>
          </p:nvSpPr>
          <p:spPr>
            <a:xfrm>
              <a:off x="6833139" y="4392893"/>
              <a:ext cx="898398" cy="16002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3750"/>
            </a:p>
          </p:txBody>
        </p:sp>
      </p:grpSp>
    </p:spTree>
    <p:extLst>
      <p:ext uri="{BB962C8B-B14F-4D97-AF65-F5344CB8AC3E}">
        <p14:creationId xmlns:p14="http://schemas.microsoft.com/office/powerpoint/2010/main" val="193738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885329"/>
              </p:ext>
            </p:extLst>
          </p:nvPr>
        </p:nvGraphicFramePr>
        <p:xfrm>
          <a:off x="1170957" y="1196716"/>
          <a:ext cx="694023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080"/>
                <a:gridCol w="1348576"/>
                <a:gridCol w="1348575"/>
              </a:tblGrid>
              <a:tr h="37084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Факт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Объем поддержанного экспорта, млн.</a:t>
                      </a:r>
                      <a:r>
                        <a:rPr lang="en-US" sz="1600" dirty="0" smtClean="0"/>
                        <a:t>$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11,2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</a:t>
                      </a:r>
                      <a:r>
                        <a:rPr lang="ru-RU" sz="1600" baseline="0" dirty="0" smtClean="0"/>
                        <a:t> поддержанных экспортеров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89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76403" y="594763"/>
            <a:ext cx="657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E5E"/>
                </a:solidFill>
              </a:rPr>
              <a:t>Результаты</a:t>
            </a:r>
            <a:r>
              <a:rPr lang="en-US" sz="2800" b="1" dirty="0" smtClean="0">
                <a:solidFill>
                  <a:srgbClr val="002E5E"/>
                </a:solidFill>
              </a:rPr>
              <a:t> </a:t>
            </a:r>
            <a:r>
              <a:rPr lang="ru-RU" sz="2800" b="1" dirty="0" smtClean="0">
                <a:solidFill>
                  <a:srgbClr val="002E5E"/>
                </a:solidFill>
              </a:rPr>
              <a:t>Представительства за 2020 г.</a:t>
            </a:r>
            <a:endParaRPr lang="ru-RU" sz="2800" b="1" dirty="0">
              <a:solidFill>
                <a:srgbClr val="002E5E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808773376"/>
              </p:ext>
            </p:extLst>
          </p:nvPr>
        </p:nvGraphicFramePr>
        <p:xfrm>
          <a:off x="684055" y="2729240"/>
          <a:ext cx="7664207" cy="2268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59256" y="2395706"/>
            <a:ext cx="296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Количество оказанных услуг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28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76404" y="594763"/>
            <a:ext cx="6030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E5E"/>
                </a:solidFill>
              </a:rPr>
              <a:t>Распределение клиентов по городам и районам края в 2020 году</a:t>
            </a:r>
            <a:endParaRPr lang="ru-RU" sz="2400" b="1" dirty="0">
              <a:solidFill>
                <a:srgbClr val="002E5E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842421685"/>
              </p:ext>
            </p:extLst>
          </p:nvPr>
        </p:nvGraphicFramePr>
        <p:xfrm>
          <a:off x="704995" y="1507713"/>
          <a:ext cx="8138858" cy="3635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339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3305" y="1818585"/>
            <a:ext cx="7347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Акцент на финансовых услугах</a:t>
            </a:r>
          </a:p>
          <a:p>
            <a:pPr marL="742950" lvl="1" indent="-285750">
              <a:buFontTx/>
              <a:buChar char="-"/>
            </a:pPr>
            <a:r>
              <a:rPr lang="ru-RU" dirty="0" smtClean="0"/>
              <a:t>Кредиты </a:t>
            </a:r>
          </a:p>
          <a:p>
            <a:pPr marL="742950" lvl="1" indent="-285750">
              <a:buFontTx/>
              <a:buChar char="-"/>
            </a:pPr>
            <a:r>
              <a:rPr lang="ru-RU" dirty="0" smtClean="0"/>
              <a:t>Гарантии </a:t>
            </a:r>
          </a:p>
          <a:p>
            <a:pPr marL="742950" lvl="1" indent="-285750">
              <a:buFontTx/>
              <a:buChar char="-"/>
            </a:pPr>
            <a:r>
              <a:rPr lang="ru-RU" dirty="0" smtClean="0"/>
              <a:t>Страхование экспорта</a:t>
            </a:r>
          </a:p>
          <a:p>
            <a:pPr lvl="1"/>
            <a:endParaRPr lang="ru-RU" dirty="0" smtClean="0"/>
          </a:p>
          <a:p>
            <a:pPr lvl="1"/>
            <a:endParaRPr lang="ru-RU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Целевой </a:t>
            </a:r>
            <a:r>
              <a:rPr lang="ru-RU" dirty="0" smtClean="0"/>
              <a:t>сегмент: предприятия с выручкой от 500 млн. до 5 млрд. </a:t>
            </a:r>
            <a:r>
              <a:rPr lang="ru-RU" dirty="0" smtClean="0"/>
              <a:t>рублей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76403" y="594763"/>
            <a:ext cx="65768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E5E"/>
                </a:solidFill>
              </a:rPr>
              <a:t>Задачи Представительства РЭЦ в </a:t>
            </a:r>
            <a:r>
              <a:rPr lang="ru-RU" sz="2800" b="1" dirty="0" smtClean="0">
                <a:solidFill>
                  <a:srgbClr val="002E5E"/>
                </a:solidFill>
              </a:rPr>
              <a:t>Ставрополе </a:t>
            </a:r>
            <a:r>
              <a:rPr lang="ru-RU" sz="2800" b="1" dirty="0" smtClean="0">
                <a:solidFill>
                  <a:srgbClr val="002E5E"/>
                </a:solidFill>
              </a:rPr>
              <a:t>на 2021 </a:t>
            </a:r>
            <a:r>
              <a:rPr lang="ru-RU" sz="2800" b="1" dirty="0" smtClean="0">
                <a:solidFill>
                  <a:srgbClr val="002E5E"/>
                </a:solidFill>
              </a:rPr>
              <a:t>год</a:t>
            </a:r>
            <a:endParaRPr lang="ru-RU" sz="2800" b="1" dirty="0">
              <a:solidFill>
                <a:srgbClr val="002E5E"/>
              </a:solidFill>
            </a:endParaRPr>
          </a:p>
        </p:txBody>
      </p:sp>
      <p:sp>
        <p:nvSpPr>
          <p:cNvPr id="5" name="object 16"/>
          <p:cNvSpPr/>
          <p:nvPr/>
        </p:nvSpPr>
        <p:spPr>
          <a:xfrm>
            <a:off x="3822702" y="2253456"/>
            <a:ext cx="2554479" cy="3341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50"/>
          </a:p>
        </p:txBody>
      </p:sp>
      <p:sp>
        <p:nvSpPr>
          <p:cNvPr id="6" name="object 17"/>
          <p:cNvSpPr/>
          <p:nvPr/>
        </p:nvSpPr>
        <p:spPr>
          <a:xfrm>
            <a:off x="4257904" y="2776120"/>
            <a:ext cx="1452162" cy="2463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50"/>
          </a:p>
        </p:txBody>
      </p:sp>
    </p:spTree>
    <p:extLst>
      <p:ext uri="{BB962C8B-B14F-4D97-AF65-F5344CB8AC3E}">
        <p14:creationId xmlns:p14="http://schemas.microsoft.com/office/powerpoint/2010/main" val="216392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76403" y="594763"/>
            <a:ext cx="657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E5E"/>
                </a:solidFill>
              </a:rPr>
              <a:t>Наиболее популярные</a:t>
            </a:r>
            <a:r>
              <a:rPr lang="ru-RU" sz="2800" b="1" dirty="0" smtClean="0">
                <a:solidFill>
                  <a:srgbClr val="002E5E"/>
                </a:solidFill>
              </a:rPr>
              <a:t> </a:t>
            </a:r>
            <a:r>
              <a:rPr lang="ru-RU" sz="2800" b="1" dirty="0" err="1" smtClean="0">
                <a:solidFill>
                  <a:srgbClr val="002E5E"/>
                </a:solidFill>
              </a:rPr>
              <a:t>финпродукты</a:t>
            </a:r>
            <a:endParaRPr lang="ru-RU" sz="2800" b="1" dirty="0">
              <a:solidFill>
                <a:srgbClr val="002E5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75658" y="1191987"/>
            <a:ext cx="22740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DB2C23"/>
                </a:solidFill>
              </a:rPr>
              <a:t>Кредит импортеру или банку импортера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100% экспортного контракта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Ставки по нижней границе рынка страны</a:t>
            </a:r>
            <a:endParaRPr lang="ru-RU" sz="1400" b="1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до 12 лет </a:t>
            </a:r>
          </a:p>
          <a:p>
            <a:endParaRPr lang="ru-RU" sz="1400" b="1" dirty="0" smtClean="0">
              <a:solidFill>
                <a:srgbClr val="DB2C2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892" y="1191987"/>
            <a:ext cx="22517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DB2C23"/>
                </a:solidFill>
              </a:rPr>
              <a:t>Кредит на пополнение оборотных средств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3% годовых – для высокотехнологичного экспорта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10% годовых – для прочего экспорта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Срок кредитования - до 2 лет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до </a:t>
            </a:r>
            <a:r>
              <a:rPr lang="ru-RU" sz="1400" b="1" dirty="0" smtClean="0">
                <a:solidFill>
                  <a:schemeClr val="tx2"/>
                </a:solidFill>
              </a:rPr>
              <a:t>85% </a:t>
            </a:r>
            <a:r>
              <a:rPr lang="ru-RU" sz="1400" b="1" dirty="0" smtClean="0">
                <a:solidFill>
                  <a:schemeClr val="tx2"/>
                </a:solidFill>
              </a:rPr>
              <a:t>экспортного контракта</a:t>
            </a:r>
          </a:p>
          <a:p>
            <a:endParaRPr lang="ru-RU" sz="1400" b="1" dirty="0" smtClean="0">
              <a:solidFill>
                <a:srgbClr val="DB2C2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9735" y="1199312"/>
            <a:ext cx="259305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DB2C23"/>
                </a:solidFill>
              </a:rPr>
              <a:t>Страхование отсрочки платежа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90% валютной выручки по коммерческим рискам, 95% по политическим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2"/>
                </a:solidFill>
              </a:rPr>
              <a:t>Ставка 1,0 – 1,5% </a:t>
            </a:r>
            <a:r>
              <a:rPr lang="ru-RU" sz="1400" b="1" dirty="0" smtClean="0">
                <a:solidFill>
                  <a:schemeClr val="tx2"/>
                </a:solidFill>
              </a:rPr>
              <a:t>годовых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2"/>
                </a:solidFill>
              </a:rPr>
              <a:t>Для МСП: фиксированная страховая премия 20 тыс. рублей, страхуется до 10 млн. рублей</a:t>
            </a:r>
            <a:endParaRPr lang="ru-RU" sz="1400" b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rgbClr val="002E5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rgbClr val="002E5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892" y="3742854"/>
            <a:ext cx="23026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DB2C23"/>
                </a:solidFill>
              </a:rPr>
              <a:t>Факторинг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err="1" smtClean="0">
                <a:solidFill>
                  <a:schemeClr val="tx2"/>
                </a:solidFill>
              </a:rPr>
              <a:t>безрегрессный</a:t>
            </a:r>
            <a:endParaRPr lang="ru-RU" sz="1400" b="1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6-7% годовых в рублях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schemeClr val="tx2"/>
              </a:solidFill>
            </a:endParaRPr>
          </a:p>
          <a:p>
            <a:endParaRPr lang="ru-RU" sz="1400" b="1" dirty="0" smtClean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29735" y="3547410"/>
            <a:ext cx="31234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DB2C23"/>
                </a:solidFill>
              </a:rPr>
              <a:t>Гарантия в пользу налоговых органов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Стоимость - 1% от суммы гарантии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До 5 млн. рублей – упрощенный пакет документов</a:t>
            </a:r>
          </a:p>
          <a:p>
            <a:pPr marL="285750" indent="-285750">
              <a:buFontTx/>
              <a:buChar char="-"/>
            </a:pPr>
            <a:endParaRPr lang="ru-RU" sz="1400" b="1" dirty="0" smtClean="0">
              <a:solidFill>
                <a:srgbClr val="DB2C23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rgbClr val="002E5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rgbClr val="002E5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41575" y="3547410"/>
            <a:ext cx="28371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DB2C23"/>
                </a:solidFill>
              </a:rPr>
              <a:t>Гарантия </a:t>
            </a:r>
            <a:r>
              <a:rPr lang="ru-RU" sz="1400" b="1" dirty="0" smtClean="0">
                <a:solidFill>
                  <a:srgbClr val="DB2C23"/>
                </a:solidFill>
              </a:rPr>
              <a:t>возврата аванса</a:t>
            </a:r>
            <a:endParaRPr lang="ru-RU" sz="1400" b="1" dirty="0" smtClean="0">
              <a:solidFill>
                <a:srgbClr val="DB2C23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Гарантия в пользу импортера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Равна сумме аванса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</a:rPr>
              <a:t>В валюте контракта</a:t>
            </a:r>
            <a:endParaRPr lang="ru-RU" sz="1400" b="1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endParaRPr lang="ru-RU" sz="1400" b="1" dirty="0" smtClean="0">
              <a:solidFill>
                <a:srgbClr val="DB2C23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rgbClr val="002E5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rgbClr val="002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47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 descr="1_logo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8" y="95500"/>
            <a:ext cx="2673484" cy="1242203"/>
          </a:xfrm>
          <a:prstGeom prst="rect">
            <a:avLst/>
          </a:prstGeom>
        </p:spPr>
      </p:pic>
      <p:pic>
        <p:nvPicPr>
          <p:cNvPr id="5" name="Изображение 4" descr="1_Pattern_1-01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31" r="24501"/>
          <a:stretch/>
        </p:blipFill>
        <p:spPr>
          <a:xfrm rot="5400000">
            <a:off x="4391914" y="-99121"/>
            <a:ext cx="360171" cy="9144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49452" y="595677"/>
            <a:ext cx="40867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DB2C23"/>
                </a:solidFill>
              </a:rPr>
              <a:t>Благодарю за внимание!</a:t>
            </a:r>
          </a:p>
          <a:p>
            <a:endParaRPr lang="ru-RU" b="1" dirty="0" smtClean="0">
              <a:solidFill>
                <a:srgbClr val="DB2C23"/>
              </a:solidFill>
            </a:endParaRPr>
          </a:p>
          <a:p>
            <a:endParaRPr lang="en-US" b="1" dirty="0" smtClean="0">
              <a:solidFill>
                <a:srgbClr val="002E5E"/>
              </a:solidFill>
            </a:endParaRPr>
          </a:p>
          <a:p>
            <a:r>
              <a:rPr lang="ru-RU" sz="1600" b="1" dirty="0" smtClean="0">
                <a:solidFill>
                  <a:srgbClr val="002E5E"/>
                </a:solidFill>
              </a:rPr>
              <a:t>Одарич Станислав Викторович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 smtClean="0">
              <a:solidFill>
                <a:srgbClr val="002E5E"/>
              </a:solidFill>
            </a:endParaRPr>
          </a:p>
          <a:p>
            <a:r>
              <a:rPr lang="ru-RU" sz="1600" dirty="0" smtClean="0">
                <a:solidFill>
                  <a:srgbClr val="002E5E"/>
                </a:solidFill>
              </a:rPr>
              <a:t>Клиентский менеджер Представительства РЭЦ в Ставрополе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b="1" dirty="0" smtClean="0">
              <a:solidFill>
                <a:srgbClr val="002E5E"/>
              </a:solidFill>
            </a:endParaRPr>
          </a:p>
          <a:p>
            <a:r>
              <a:rPr lang="ru-RU" sz="1600" dirty="0" smtClean="0">
                <a:solidFill>
                  <a:srgbClr val="002E5E"/>
                </a:solidFill>
              </a:rPr>
              <a:t>+7-918-766-78-48</a:t>
            </a:r>
          </a:p>
          <a:p>
            <a:r>
              <a:rPr lang="en-US" sz="1600" b="1" dirty="0" smtClean="0">
                <a:solidFill>
                  <a:srgbClr val="002E5E"/>
                </a:solidFill>
                <a:hlinkClick r:id="rId4"/>
              </a:rPr>
              <a:t>odarich@exportcenter.ru</a:t>
            </a:r>
            <a:endParaRPr lang="en-US" sz="1600" b="1" dirty="0" smtClean="0">
              <a:solidFill>
                <a:srgbClr val="002E5E"/>
              </a:solidFill>
            </a:endParaRPr>
          </a:p>
          <a:p>
            <a:r>
              <a:rPr lang="en-US" sz="1600" b="1" dirty="0" smtClean="0">
                <a:solidFill>
                  <a:srgbClr val="002E5E"/>
                </a:solidFill>
                <a:hlinkClick r:id="rId5"/>
              </a:rPr>
              <a:t>www.exportcenter.ru</a:t>
            </a:r>
            <a:r>
              <a:rPr lang="en-US" sz="1600" b="1" dirty="0" smtClean="0">
                <a:solidFill>
                  <a:srgbClr val="002E5E"/>
                </a:solidFill>
              </a:rPr>
              <a:t> </a:t>
            </a:r>
          </a:p>
          <a:p>
            <a:endParaRPr lang="ru-RU" b="1" dirty="0" smtClean="0">
              <a:solidFill>
                <a:srgbClr val="002E5E"/>
              </a:solidFill>
            </a:endParaRPr>
          </a:p>
          <a:p>
            <a:r>
              <a:rPr lang="ru-RU" sz="1600" dirty="0" smtClean="0">
                <a:solidFill>
                  <a:srgbClr val="002E5E"/>
                </a:solidFill>
              </a:rPr>
              <a:t>г.Ставрополь, </a:t>
            </a:r>
            <a:r>
              <a:rPr lang="ru-RU" sz="1600" dirty="0" err="1" smtClean="0">
                <a:solidFill>
                  <a:srgbClr val="002E5E"/>
                </a:solidFill>
              </a:rPr>
              <a:t>ул.Пушкина</a:t>
            </a:r>
            <a:r>
              <a:rPr lang="ru-RU" sz="1600" dirty="0" smtClean="0">
                <a:solidFill>
                  <a:srgbClr val="002E5E"/>
                </a:solidFill>
              </a:rPr>
              <a:t>, 25А</a:t>
            </a:r>
            <a:endParaRPr lang="ru-RU" sz="1600" dirty="0" smtClean="0">
              <a:solidFill>
                <a:srgbClr val="002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2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5859</TotalTime>
  <Words>289</Words>
  <Application>Microsoft Office PowerPoint</Application>
  <PresentationFormat>Экран (16:9)</PresentationFormat>
  <Paragraphs>87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Segoe UI</vt:lpstr>
      <vt:lpstr>Wingdings</vt:lpstr>
      <vt:lpstr>Специальное оформление</vt:lpstr>
      <vt:lpstr>1_Специальное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Одарич Станислав Викторович</cp:lastModifiedBy>
  <cp:revision>358</cp:revision>
  <cp:lastPrinted>2017-11-15T08:22:07Z</cp:lastPrinted>
  <dcterms:created xsi:type="dcterms:W3CDTF">2016-10-29T12:09:29Z</dcterms:created>
  <dcterms:modified xsi:type="dcterms:W3CDTF">2021-01-26T09:44:49Z</dcterms:modified>
</cp:coreProperties>
</file>