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34" userDrawn="1">
          <p15:clr>
            <a:srgbClr val="A4A3A4"/>
          </p15:clr>
        </p15:guide>
        <p15:guide id="4" orient="horz" pos="232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pos="7446" userDrawn="1">
          <p15:clr>
            <a:srgbClr val="A4A3A4"/>
          </p15:clr>
        </p15:guide>
        <p15:guide id="7" pos="2887" userDrawn="1">
          <p15:clr>
            <a:srgbClr val="A4A3A4"/>
          </p15:clr>
        </p15:guide>
        <p15:guide id="8" orient="horz" pos="572" userDrawn="1">
          <p15:clr>
            <a:srgbClr val="A4A3A4"/>
          </p15:clr>
        </p15:guide>
        <p15:guide id="9" orient="horz" pos="1525" userDrawn="1">
          <p15:clr>
            <a:srgbClr val="A4A3A4"/>
          </p15:clr>
        </p15:guide>
        <p15:guide id="10" pos="2275" userDrawn="1">
          <p15:clr>
            <a:srgbClr val="A4A3A4"/>
          </p15:clr>
        </p15:guide>
        <p15:guide id="11" orient="horz" pos="2387" userDrawn="1">
          <p15:clr>
            <a:srgbClr val="A4A3A4"/>
          </p15:clr>
        </p15:guide>
        <p15:guide id="12" pos="302" userDrawn="1">
          <p15:clr>
            <a:srgbClr val="A4A3A4"/>
          </p15:clr>
        </p15:guide>
        <p15:guide id="13" orient="horz" pos="2591" userDrawn="1">
          <p15:clr>
            <a:srgbClr val="A4A3A4"/>
          </p15:clr>
        </p15:guide>
        <p15:guide id="14" pos="5133" userDrawn="1">
          <p15:clr>
            <a:srgbClr val="A4A3A4"/>
          </p15:clr>
        </p15:guide>
        <p15:guide id="15" orient="horz" pos="2795" userDrawn="1">
          <p15:clr>
            <a:srgbClr val="A4A3A4"/>
          </p15:clr>
        </p15:guide>
        <p15:guide id="16" pos="2389" userDrawn="1">
          <p15:clr>
            <a:srgbClr val="A4A3A4"/>
          </p15:clr>
        </p15:guide>
        <p15:guide id="17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D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307"/>
      </p:cViewPr>
      <p:guideLst>
        <p:guide orient="horz" pos="2160"/>
        <p:guide pos="3840"/>
        <p:guide pos="234"/>
        <p:guide orient="horz" pos="232"/>
        <p:guide orient="horz" pos="4088"/>
        <p:guide pos="7446"/>
        <p:guide pos="2887"/>
        <p:guide orient="horz" pos="572"/>
        <p:guide orient="horz" pos="1525"/>
        <p:guide pos="2275"/>
        <p:guide orient="horz" pos="2387"/>
        <p:guide pos="302"/>
        <p:guide orient="horz" pos="2591"/>
        <p:guide pos="5133"/>
        <p:guide orient="horz" pos="2795"/>
        <p:guide pos="2389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836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80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1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83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11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42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82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9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59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4CB25-6089-4743-A9C3-5BECE9375806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5AF6C-FB62-4C2B-B769-D40CAC8A8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7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hyperlink" Target="http://www.cbr.ru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D:\ДСП\Л Е В Ч Е Н К О\15_МУНИЦИПАЛЫ\2 0 2 2\2022.02._в МО по размещению списка\qr-warning-li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157" y="3591347"/>
            <a:ext cx="1394671" cy="1476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5" y="835480"/>
            <a:ext cx="3108133" cy="24865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89" t="1" r="4516" b="6201"/>
          <a:stretch/>
        </p:blipFill>
        <p:spPr>
          <a:xfrm>
            <a:off x="4697486" y="3683598"/>
            <a:ext cx="1210496" cy="1198277"/>
          </a:xfrm>
          <a:prstGeom prst="rect">
            <a:avLst/>
          </a:prstGeom>
          <a:ln>
            <a:noFill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719512" y="2055718"/>
            <a:ext cx="35110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Найдите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компанию в реестрах организаций, имеющих соответствующую лицензию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Банка России: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5" y="303958"/>
            <a:ext cx="11449051" cy="313932"/>
          </a:xfr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Список компаний с признаками нелегальной деятельности на финансовом рынке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719513" y="568304"/>
            <a:ext cx="8101012" cy="132343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ru-RU" sz="1600" dirty="0"/>
              <a:t>Банк России публикует на своем сайте </a:t>
            </a:r>
            <a:r>
              <a:rPr lang="ru-RU" sz="1600" b="1" u="sng" dirty="0">
                <a:hlinkClick r:id="rId5"/>
              </a:rPr>
              <a:t>www.cbr.ru</a:t>
            </a:r>
            <a:r>
              <a:rPr lang="ru-RU" sz="1600" b="1" dirty="0"/>
              <a:t> </a:t>
            </a:r>
            <a:r>
              <a:rPr lang="ru-RU" sz="1600" dirty="0"/>
              <a:t>данные компаний, имеющих признаки «финансовых пирамид», нелегальных кредиторов и нелегальных профессиональных участников рынка ценных </a:t>
            </a:r>
            <a:r>
              <a:rPr lang="ru-RU" sz="1600"/>
              <a:t>бумаг</a:t>
            </a:r>
            <a:r>
              <a:rPr lang="ru-RU" sz="1600" smtClean="0"/>
              <a:t>. </a:t>
            </a:r>
            <a:r>
              <a:rPr lang="ru-RU" sz="1600" dirty="0"/>
              <a:t>В список включены организации, которые не имеют лицензии Банка России для работы на финансовом рынке, но привлекают деньги частных лиц</a:t>
            </a:r>
            <a:r>
              <a:rPr lang="ru-RU" sz="1600" dirty="0" smtClean="0"/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71475" y="4985383"/>
            <a:ext cx="11441112" cy="199961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4175" y="5212204"/>
            <a:ext cx="114490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Если организация не значится в официальных реестрах или внесена в список компаний с признаками нелегальной деятельности, то обращаясь в неё, вы рискуете потерять свои деньги! </a:t>
            </a:r>
          </a:p>
          <a:p>
            <a:pPr algn="just"/>
            <a:r>
              <a:rPr lang="ru-RU" dirty="0"/>
              <a:t>В списке компаний с признаками нелегальной деятельности публикуются все доступные данные об этих компаниях: название юридического лица и торговая марка, под которой оно действует, ИНН и ОГРН, место регистрации или фактические адреса офисов, адреса Интернет-сайтов.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89245" y="2052584"/>
            <a:ext cx="44439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dirty="0"/>
              <a:t>Если компании нет в реестрах организаций, имеющих соответствующую лицензию Банка России, проверьте её в списке компаний с признаками нелегальной деятельности на финансовом рынке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19512" y="1807478"/>
            <a:ext cx="84724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Прежде, чем брать в долг или доверять свои деньги какой-либо компании :</a:t>
            </a:r>
            <a:endParaRPr lang="ru-RU" sz="1600" b="1" dirty="0"/>
          </a:p>
        </p:txBody>
      </p:sp>
      <p:pic>
        <p:nvPicPr>
          <p:cNvPr id="16" name="Picture 9" descr="https://dehartplumbing.com/wp-content/uploads/2020/05/PicsArt_05-11-10.22.04-2048x1182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988" r="29130"/>
          <a:stretch>
            <a:fillRect/>
          </a:stretch>
        </p:blipFill>
        <p:spPr bwMode="auto">
          <a:xfrm>
            <a:off x="3816881" y="3796907"/>
            <a:ext cx="721895" cy="908061"/>
          </a:xfrm>
          <a:prstGeom prst="rect">
            <a:avLst/>
          </a:prstGeom>
          <a:noFill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3" r="12985"/>
          <a:stretch/>
        </p:blipFill>
        <p:spPr bwMode="auto">
          <a:xfrm>
            <a:off x="8135855" y="3847220"/>
            <a:ext cx="882423" cy="861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711575" y="4907404"/>
            <a:ext cx="314642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www.cbr.ru/fmp_check/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54975" y="4907402"/>
            <a:ext cx="3768725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http://www.cbr.ru/inside/warning-list/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91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190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Список компаний с признаками нелегальной деятельности на финансовом рынке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 России разместил данные о черных кредиторах</dc:title>
  <dc:creator>Никоненко Захар Константинович</dc:creator>
  <cp:lastModifiedBy>Аэлита</cp:lastModifiedBy>
  <cp:revision>30</cp:revision>
  <dcterms:created xsi:type="dcterms:W3CDTF">2022-02-04T07:23:46Z</dcterms:created>
  <dcterms:modified xsi:type="dcterms:W3CDTF">2022-07-21T10:34:02Z</dcterms:modified>
</cp:coreProperties>
</file>